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4"/>
  </p:notesMasterIdLst>
  <p:sldIdLst>
    <p:sldId id="3920" r:id="rId2"/>
    <p:sldId id="3921" r:id="rId3"/>
    <p:sldId id="3923" r:id="rId4"/>
    <p:sldId id="3922" r:id="rId5"/>
    <p:sldId id="3924" r:id="rId6"/>
    <p:sldId id="3925" r:id="rId7"/>
    <p:sldId id="3926" r:id="rId8"/>
    <p:sldId id="3928" r:id="rId9"/>
    <p:sldId id="3927" r:id="rId10"/>
    <p:sldId id="3931" r:id="rId11"/>
    <p:sldId id="3932" r:id="rId12"/>
    <p:sldId id="3933" r:id="rId13"/>
    <p:sldId id="3934" r:id="rId14"/>
    <p:sldId id="3935" r:id="rId15"/>
    <p:sldId id="3936" r:id="rId16"/>
    <p:sldId id="3938" r:id="rId17"/>
    <p:sldId id="3939" r:id="rId18"/>
    <p:sldId id="3937" r:id="rId19"/>
    <p:sldId id="3940" r:id="rId20"/>
    <p:sldId id="3929" r:id="rId21"/>
    <p:sldId id="3941" r:id="rId22"/>
    <p:sldId id="3930" r:id="rId23"/>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83" autoAdjust="0"/>
    <p:restoredTop sz="94533" autoAdjust="0"/>
  </p:normalViewPr>
  <p:slideViewPr>
    <p:cSldViewPr>
      <p:cViewPr>
        <p:scale>
          <a:sx n="84" d="100"/>
          <a:sy n="84" d="100"/>
        </p:scale>
        <p:origin x="90" y="666"/>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2021/03/15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10</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mc:Choice xmlns:a14="http://schemas.microsoft.com/office/drawing/2010/main"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腕は</a:t>
            </a:r>
            <a:r>
              <a:rPr kumimoji="1" lang="en-US" altLang="ja-JP" dirty="0"/>
              <a:t>4</a:t>
            </a:r>
            <a:r>
              <a:rPr kumimoji="1" lang="ja-JP" altLang="en-US" dirty="0"/>
              <a:t>つ、それぞれ独立のベルヌーイ分布に従って</a:t>
            </a:r>
            <a:endParaRPr kumimoji="1" lang="en-US" altLang="ja-JP" dirty="0"/>
          </a:p>
          <a:p>
            <a:r>
              <a:rPr kumimoji="1" lang="ja-JP" altLang="en-US" dirty="0"/>
              <a:t>報酬が与えられるとした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6" name="吹き出し: 四角形 55">
            <a:extLst>
              <a:ext uri="{FF2B5EF4-FFF2-40B4-BE49-F238E27FC236}">
                <a16:creationId xmlns:a16="http://schemas.microsoft.com/office/drawing/2014/main" id="{6FC36657-B2D9-496D-9842-B186C7DF734C}"/>
              </a:ext>
            </a:extLst>
          </p:cNvPr>
          <p:cNvSpPr/>
          <p:nvPr/>
        </p:nvSpPr>
        <p:spPr bwMode="auto">
          <a:xfrm>
            <a:off x="9250653" y="3212976"/>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50272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p:sp>
        <p:nvSpPr>
          <p:cNvPr id="25" name="吹き出し: 四角形 24">
            <a:extLst>
              <a:ext uri="{FF2B5EF4-FFF2-40B4-BE49-F238E27FC236}">
                <a16:creationId xmlns:a16="http://schemas.microsoft.com/office/drawing/2014/main" id="{DC12542E-B50F-4917-9B2C-3955B2662D84}"/>
              </a:ext>
            </a:extLst>
          </p:cNvPr>
          <p:cNvSpPr/>
          <p:nvPr/>
        </p:nvSpPr>
        <p:spPr bwMode="auto">
          <a:xfrm>
            <a:off x="6528048" y="6309320"/>
            <a:ext cx="2448272" cy="432048"/>
          </a:xfrm>
          <a:prstGeom prst="wedgeRectCallout">
            <a:avLst>
              <a:gd name="adj1" fmla="val -59582"/>
              <a:gd name="adj2" fmla="val -40676"/>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腕を引いた回数</a:t>
            </a:r>
          </a:p>
        </p:txBody>
      </p:sp>
      <p:sp>
        <p:nvSpPr>
          <p:cNvPr id="26" name="吹き出し: 四角形 25">
            <a:extLst>
              <a:ext uri="{FF2B5EF4-FFF2-40B4-BE49-F238E27FC236}">
                <a16:creationId xmlns:a16="http://schemas.microsoft.com/office/drawing/2014/main" id="{F00E348F-6CAF-4B86-9D11-5E5EDDFE035A}"/>
              </a:ext>
            </a:extLst>
          </p:cNvPr>
          <p:cNvSpPr/>
          <p:nvPr/>
        </p:nvSpPr>
        <p:spPr bwMode="auto">
          <a:xfrm>
            <a:off x="565779" y="2396264"/>
            <a:ext cx="1929821" cy="3985064"/>
          </a:xfrm>
          <a:prstGeom prst="wedgeRectCallout">
            <a:avLst>
              <a:gd name="adj1" fmla="val 59788"/>
              <a:gd name="adj2" fmla="val 554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最適腕</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のスロット）</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を</a:t>
            </a:r>
            <a:r>
              <a:rPr kumimoji="1" lang="en-US" altLang="ja-JP" sz="1600" b="1" dirty="0">
                <a:solidFill>
                  <a:schemeClr val="bg1"/>
                </a:solidFill>
                <a:latin typeface="+mn-ea"/>
                <a:ea typeface="+mn-ea"/>
              </a:rPr>
              <a:t>N</a:t>
            </a:r>
            <a:r>
              <a:rPr kumimoji="1" lang="ja-JP" altLang="en-US" sz="1600" b="1" dirty="0">
                <a:solidFill>
                  <a:schemeClr val="bg1"/>
                </a:solidFill>
                <a:latin typeface="+mn-ea"/>
                <a:ea typeface="+mn-ea"/>
              </a:rPr>
              <a:t>回の試行中で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引いた回数の割合</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t=200</a:t>
            </a:r>
            <a:r>
              <a:rPr kumimoji="1" lang="ja-JP" altLang="en-US" sz="1600" b="1" dirty="0">
                <a:solidFill>
                  <a:schemeClr val="bg1"/>
                </a:solidFill>
                <a:latin typeface="+mn-ea"/>
                <a:ea typeface="+mn-ea"/>
              </a:rPr>
              <a:t>の時に大体</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0.6</a:t>
            </a:r>
            <a:r>
              <a:rPr kumimoji="1" lang="ja-JP" altLang="en-US" sz="1600" b="1" dirty="0">
                <a:solidFill>
                  <a:schemeClr val="bg1"/>
                </a:solidFill>
                <a:latin typeface="+mn-ea"/>
                <a:ea typeface="+mn-ea"/>
              </a:rPr>
              <a:t>なので、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腕を</a:t>
            </a:r>
            <a:r>
              <a:rPr kumimoji="1" lang="en-US" altLang="ja-JP" sz="1600" b="1" dirty="0">
                <a:solidFill>
                  <a:schemeClr val="bg1"/>
                </a:solidFill>
                <a:latin typeface="+mn-ea"/>
                <a:ea typeface="+mn-ea"/>
              </a:rPr>
              <a:t>200</a:t>
            </a:r>
            <a:r>
              <a:rPr kumimoji="1" lang="ja-JP" altLang="en-US" sz="1600" b="1" dirty="0">
                <a:solidFill>
                  <a:schemeClr val="bg1"/>
                </a:solidFill>
                <a:latin typeface="+mn-ea"/>
                <a:ea typeface="+mn-ea"/>
              </a:rPr>
              <a:t>回目に引く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時は</a:t>
            </a:r>
            <a:r>
              <a:rPr kumimoji="1" lang="en-US" altLang="ja-JP" sz="1600" b="1" dirty="0">
                <a:solidFill>
                  <a:schemeClr val="bg1"/>
                </a:solidFill>
                <a:latin typeface="+mn-ea"/>
                <a:ea typeface="+mn-ea"/>
              </a:rPr>
              <a:t>60%</a:t>
            </a:r>
            <a:r>
              <a:rPr kumimoji="1" lang="ja-JP" altLang="en-US" sz="1600" b="1" dirty="0">
                <a:solidFill>
                  <a:schemeClr val="bg1"/>
                </a:solidFill>
                <a:latin typeface="+mn-ea"/>
                <a:ea typeface="+mn-ea"/>
              </a:rPr>
              <a:t>の割合で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を引けている、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ということ</a:t>
            </a:r>
          </a:p>
        </p:txBody>
      </p:sp>
      <p:sp>
        <p:nvSpPr>
          <p:cNvPr id="27" name="吹き出し: 四角形 26">
            <a:extLst>
              <a:ext uri="{FF2B5EF4-FFF2-40B4-BE49-F238E27FC236}">
                <a16:creationId xmlns:a16="http://schemas.microsoft.com/office/drawing/2014/main" id="{87D2E35F-35B8-4DDC-98A1-8AD5D30C73B6}"/>
              </a:ext>
            </a:extLst>
          </p:cNvPr>
          <p:cNvSpPr/>
          <p:nvPr/>
        </p:nvSpPr>
        <p:spPr bwMode="auto">
          <a:xfrm>
            <a:off x="8981326" y="4509120"/>
            <a:ext cx="2644895" cy="1440160"/>
          </a:xfrm>
          <a:prstGeom prst="wedgeRectCallout">
            <a:avLst>
              <a:gd name="adj1" fmla="val -56300"/>
              <a:gd name="adj2" fmla="val -1627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腕を引く回数が多くなるに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つれ、どの腕がよいかを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学習できている</a:t>
            </a:r>
          </a:p>
        </p:txBody>
      </p: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9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a:t>
            </a:r>
            <a:r>
              <a:rPr kumimoji="1" lang="en-US" altLang="ja-JP" dirty="0"/>
              <a:t>ε</a:t>
            </a:r>
            <a:r>
              <a:rPr kumimoji="1" lang="ja-JP" altLang="en-US" dirty="0"/>
              <a:t>の確率でランダムに選んでしまう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mc:Choice xmlns:a14="http://schemas.microsoft.com/office/drawing/2010/main"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0" name="吹き出し: 四角形 39">
            <a:extLst>
              <a:ext uri="{FF2B5EF4-FFF2-40B4-BE49-F238E27FC236}">
                <a16:creationId xmlns:a16="http://schemas.microsoft.com/office/drawing/2014/main" id="{9DB865EF-35D5-4925-B23E-519D69C2FCDD}"/>
              </a:ext>
            </a:extLst>
          </p:cNvPr>
          <p:cNvSpPr/>
          <p:nvPr/>
        </p:nvSpPr>
        <p:spPr bwMode="auto">
          <a:xfrm>
            <a:off x="6016800" y="3836850"/>
            <a:ext cx="5609422" cy="2760502"/>
          </a:xfrm>
          <a:prstGeom prst="wedgeRectCallout">
            <a:avLst>
              <a:gd name="adj1" fmla="val -54103"/>
              <a:gd name="adj2" fmla="val 2612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どんなに最適な腕が明確でも</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ε</a:t>
            </a:r>
            <a:r>
              <a:rPr kumimoji="1" lang="ja-JP" altLang="en-US" sz="1800" b="1" dirty="0">
                <a:solidFill>
                  <a:schemeClr val="bg1"/>
                </a:solidFill>
                <a:latin typeface="+mn-ea"/>
                <a:ea typeface="+mn-ea"/>
              </a:rPr>
              <a:t>の確率でランダムに選んでしまう</a:t>
            </a:r>
            <a:endParaRPr kumimoji="1" lang="en-US" altLang="ja-JP" sz="1800" b="1" dirty="0">
              <a:solidFill>
                <a:schemeClr val="bg1"/>
              </a:solidFill>
              <a:latin typeface="+mn-ea"/>
              <a:ea typeface="+mn-ea"/>
            </a:endParaRPr>
          </a:p>
          <a:p>
            <a:pPr algn="ctr">
              <a:spcBef>
                <a:spcPts val="600"/>
              </a:spcBef>
              <a:buClr>
                <a:srgbClr val="BFBFBF"/>
              </a:buClr>
            </a:pP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78481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→1</m:t>
                      </m:r>
                    </m:oMath>
                  </m:oMathPara>
                </a14:m>
                <a:endParaRPr kumimoji="1" lang="ja-JP" altLang="en-US" sz="2000" dirty="0">
                  <a:latin typeface="+mn-ea"/>
                  <a:ea typeface="+mn-ea"/>
                </a:endParaRPr>
              </a:p>
            </p:txBody>
          </p:sp>
        </mc:Choice>
        <mc:Fallback>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→0</m:t>
                      </m:r>
                    </m:oMath>
                  </m:oMathPara>
                </a14:m>
                <a:endParaRPr kumimoji="1" lang="ja-JP" altLang="en-US" sz="2000" dirty="0">
                  <a:latin typeface="+mn-ea"/>
                  <a:ea typeface="+mn-ea"/>
                </a:endParaRPr>
              </a:p>
            </p:txBody>
          </p:sp>
        </mc:Choice>
        <mc:Fallback>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焼きなましのほうが最終的な結果はよくなる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3"/>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7" name="吹き出し: 四角形 6">
            <a:extLst>
              <a:ext uri="{FF2B5EF4-FFF2-40B4-BE49-F238E27FC236}">
                <a16:creationId xmlns:a16="http://schemas.microsoft.com/office/drawing/2014/main" id="{D2DBF4F8-9701-45EB-8DA7-EFF465352EC2}"/>
              </a:ext>
            </a:extLst>
          </p:cNvPr>
          <p:cNvSpPr/>
          <p:nvPr/>
        </p:nvSpPr>
        <p:spPr bwMode="auto">
          <a:xfrm>
            <a:off x="368077" y="2204864"/>
            <a:ext cx="2127522" cy="2952328"/>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早く正解率を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上げることができ、</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かつ最終的な正解率も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8" name="吹き出し: 四角形 7">
            <a:extLst>
              <a:ext uri="{FF2B5EF4-FFF2-40B4-BE49-F238E27FC236}">
                <a16:creationId xmlns:a16="http://schemas.microsoft.com/office/drawing/2014/main" id="{C06EDDFB-D6A7-4879-87CF-4359E80A2551}"/>
              </a:ext>
            </a:extLst>
          </p:cNvPr>
          <p:cNvSpPr/>
          <p:nvPr/>
        </p:nvSpPr>
        <p:spPr bwMode="auto">
          <a:xfrm>
            <a:off x="9048328" y="3602632"/>
            <a:ext cx="2448272" cy="2211589"/>
          </a:xfrm>
          <a:prstGeom prst="wedgeRectCallout">
            <a:avLst>
              <a:gd name="adj1" fmla="val -161211"/>
              <a:gd name="adj2" fmla="val -9452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t=600</a:t>
            </a:r>
            <a:r>
              <a:rPr kumimoji="1" lang="ja-JP" altLang="en-US" sz="1600" b="1" dirty="0">
                <a:solidFill>
                  <a:schemeClr val="bg1"/>
                </a:solidFill>
                <a:latin typeface="+mn-ea"/>
                <a:ea typeface="+mn-ea"/>
              </a:rPr>
              <a:t>付近で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頭打ちになっている。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冷却が早すぎて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学習を止めてしまった？</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114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360070"/>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360070"/>
              </a:xfrm>
              <a:prstGeom prst="rect">
                <a:avLst/>
              </a:prstGeom>
              <a:blipFill>
                <a:blip r:embed="rId5"/>
                <a:stretch>
                  <a:fillRect l="-1832" t="-773" b="-541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mc:Choice xmlns:a14="http://schemas.microsoft.com/office/drawing/2010/main"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863753" y="2936444"/>
                <a:ext cx="1710198" cy="3660908"/>
              </a:xfrm>
              <a:prstGeom prst="wedgeRectCallout">
                <a:avLst>
                  <a:gd name="adj1" fmla="val -61982"/>
                  <a:gd name="adj2" fmla="val -1707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サンプリング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した</a:t>
                </a:r>
                <a14:m>
                  <m:oMath xmlns:m="http://schemas.openxmlformats.org/officeDocument/2006/math">
                    <m:r>
                      <a:rPr kumimoji="1" lang="ja-JP" altLang="en-US" sz="1800" b="1" i="1" smtClean="0">
                        <a:solidFill>
                          <a:schemeClr val="bg1"/>
                        </a:solidFill>
                        <a:latin typeface="Cambria Math" panose="02040503050406030204" pitchFamily="18" charset="0"/>
                        <a:ea typeface="+mn-ea"/>
                      </a:rPr>
                      <m:t>𝜽</m:t>
                    </m:r>
                  </m:oMath>
                </a14:m>
                <a:r>
                  <a:rPr kumimoji="1" lang="ja-JP" altLang="en-US" sz="1800" b="1" dirty="0">
                    <a:solidFill>
                      <a:schemeClr val="bg1"/>
                    </a:solidFill>
                    <a:latin typeface="+mn-ea"/>
                    <a:ea typeface="+mn-ea"/>
                  </a:rPr>
                  <a:t>をパラ</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メータとし、</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パラメータが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最大である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腕を選択する</a:t>
                </a:r>
                <a:endParaRPr kumimoji="1" lang="en-US" altLang="ja-JP" sz="1800" b="1" dirty="0">
                  <a:solidFill>
                    <a:schemeClr val="bg1"/>
                  </a:solidFill>
                  <a:latin typeface="+mn-ea"/>
                  <a:ea typeface="+mn-ea"/>
                </a:endParaRPr>
              </a:p>
            </p:txBody>
          </p:sp>
        </mc:Choice>
        <mc:Fallback>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863753" y="2936444"/>
                <a:ext cx="1710198" cy="3660908"/>
              </a:xfrm>
              <a:prstGeom prst="wedgeRectCallout">
                <a:avLst>
                  <a:gd name="adj1" fmla="val -61982"/>
                  <a:gd name="adj2" fmla="val -17077"/>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56227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のようにハイパーパラメータをチューニングしなくても、同等の結果が出せる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3"/>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523220"/>
              </a:xfrm>
              <a:prstGeom prst="rect">
                <a:avLst/>
              </a:prstGeom>
              <a:blipFill>
                <a:blip r:embed="rId3"/>
                <a:stretch>
                  <a:fillRect b="-23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666529"/>
            <a:ext cx="2127522" cy="2088232"/>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正解率は焼きなまし</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と同等</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401731"/>
            <a:ext cx="2556038" cy="2088232"/>
          </a:xfrm>
          <a:prstGeom prst="wedgeRectCallout">
            <a:avLst>
              <a:gd name="adj1" fmla="val -25677"/>
              <a:gd name="adj2" fmla="val -6059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事前分布のパラメータも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一様分布になるように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設定したため、</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特にチューニングを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269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073581"/>
              </a:xfrm>
              <a:prstGeom prst="rect">
                <a:avLst/>
              </a:prstGeom>
              <a:noFill/>
            </p:spPr>
            <p:txBody>
              <a:bodyPr wrap="square" rtlCol="0">
                <a:spAutoFit/>
              </a:bodyPr>
              <a:lstStyle/>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𝑁</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2</a:t>
                </a:r>
                <a:r>
                  <a:rPr kumimoji="1" lang="ja-JP" altLang="en-US" sz="1800" dirty="0">
                    <a:latin typeface="+mn-ea"/>
                    <a:ea typeface="+mn-ea"/>
                  </a:rPr>
                  <a:t>へ戻る</a:t>
                </a:r>
              </a:p>
            </p:txBody>
          </p:sp>
        </mc:Choice>
        <mc:Fallback>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073581"/>
              </a:xfrm>
              <a:prstGeom prst="rect">
                <a:avLst/>
              </a:prstGeom>
              <a:blipFill>
                <a:blip r:embed="rId2"/>
                <a:stretch>
                  <a:fillRect l="-1832" t="-4399" b="-6745"/>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81BD0BBA-F7A2-4530-9A9E-08E54A13630D}"/>
              </a:ext>
            </a:extLst>
          </p:cNvPr>
          <p:cNvGrpSpPr/>
          <p:nvPr/>
        </p:nvGrpSpPr>
        <p:grpSpPr>
          <a:xfrm>
            <a:off x="911424" y="2956587"/>
            <a:ext cx="3975664" cy="1724637"/>
            <a:chOff x="911424" y="2956587"/>
            <a:chExt cx="3975664" cy="1724637"/>
          </a:xfrm>
        </p:grpSpPr>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(0.5,0.1)</m:t>
                        </m:r>
                      </m:oMath>
                    </m:oMathPara>
                  </a14:m>
                  <a:endParaRPr kumimoji="1" lang="ja-JP" altLang="en-US" sz="2000" dirty="0">
                    <a:latin typeface="+mn-ea"/>
                    <a:ea typeface="+mn-ea"/>
                  </a:endParaRPr>
                </a:p>
              </p:txBody>
            </p:sp>
          </mc:Choice>
          <mc:Fallback>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b="-10606"/>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grpSp>
      <p:grpSp>
        <p:nvGrpSpPr>
          <p:cNvPr id="33" name="グループ化 32">
            <a:extLst>
              <a:ext uri="{FF2B5EF4-FFF2-40B4-BE49-F238E27FC236}">
                <a16:creationId xmlns:a16="http://schemas.microsoft.com/office/drawing/2014/main" id="{47491540-CD7E-4BB5-A9FE-A4276270EDB2}"/>
              </a:ext>
            </a:extLst>
          </p:cNvPr>
          <p:cNvGrpSpPr/>
          <p:nvPr/>
        </p:nvGrpSpPr>
        <p:grpSpPr>
          <a:xfrm>
            <a:off x="911424" y="4797152"/>
            <a:ext cx="4248472" cy="1724637"/>
            <a:chOff x="911424" y="2956587"/>
            <a:chExt cx="4248472" cy="1724637"/>
          </a:xfrm>
        </p:grpSpPr>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(0.4,0.3)</m:t>
                        </m:r>
                      </m:oMath>
                    </m:oMathPara>
                  </a14:m>
                  <a:endParaRPr kumimoji="1" lang="ja-JP" altLang="en-US" sz="2000" dirty="0">
                    <a:latin typeface="+mn-ea"/>
                    <a:ea typeface="+mn-ea"/>
                  </a:endParaRPr>
                </a:p>
              </p:txBody>
            </p:sp>
          </mc:Choice>
          <mc:Fallback>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5"/>
                  <a:stretch>
                    <a:fillRect b="-10606"/>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3333456"/>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sp>
        <p:nvSpPr>
          <p:cNvPr id="38" name="吹き出し: 四角形 37">
            <a:extLst>
              <a:ext uri="{FF2B5EF4-FFF2-40B4-BE49-F238E27FC236}">
                <a16:creationId xmlns:a16="http://schemas.microsoft.com/office/drawing/2014/main" id="{941AA7FE-7F45-4121-8D89-5E6085B329DF}"/>
              </a:ext>
            </a:extLst>
          </p:cNvPr>
          <p:cNvSpPr/>
          <p:nvPr/>
        </p:nvSpPr>
        <p:spPr bwMode="auto">
          <a:xfrm>
            <a:off x="3227223" y="5924649"/>
            <a:ext cx="2868778" cy="777000"/>
          </a:xfrm>
          <a:prstGeom prst="wedgeRectCallout">
            <a:avLst>
              <a:gd name="adj1" fmla="val -29558"/>
              <a:gd name="adj2" fmla="val -6562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不確かさを考慮に入れる</a:t>
            </a:r>
            <a:endParaRPr kumimoji="1" lang="en-US" altLang="ja-JP" sz="1800" b="1" dirty="0">
              <a:solidFill>
                <a:schemeClr val="bg1"/>
              </a:solidFill>
              <a:latin typeface="+mn-ea"/>
              <a:ea typeface="+mn-ea"/>
            </a:endParaRPr>
          </a:p>
        </p:txBody>
      </p:sp>
      <p:sp>
        <p:nvSpPr>
          <p:cNvPr id="39" name="吹き出し: 四角形 38">
            <a:extLst>
              <a:ext uri="{FF2B5EF4-FFF2-40B4-BE49-F238E27FC236}">
                <a16:creationId xmlns:a16="http://schemas.microsoft.com/office/drawing/2014/main" id="{FFFD7119-79B5-4275-9165-DE2DF691077E}"/>
              </a:ext>
            </a:extLst>
          </p:cNvPr>
          <p:cNvSpPr/>
          <p:nvPr/>
        </p:nvSpPr>
        <p:spPr bwMode="auto">
          <a:xfrm>
            <a:off x="8947513" y="5174021"/>
            <a:ext cx="3136063" cy="777000"/>
          </a:xfrm>
          <a:prstGeom prst="wedgeRectCallout">
            <a:avLst>
              <a:gd name="adj1" fmla="val 12421"/>
              <a:gd name="adj2" fmla="val -199486"/>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標本平均に補正項分</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上乗せして不確かさに対応</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82874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吹き出し: 四角形 5">
            <a:extLst>
              <a:ext uri="{FF2B5EF4-FFF2-40B4-BE49-F238E27FC236}">
                <a16:creationId xmlns:a16="http://schemas.microsoft.com/office/drawing/2014/main" id="{513CC7A0-EDDC-461B-8A76-A6362244F2F5}"/>
              </a:ext>
            </a:extLst>
          </p:cNvPr>
          <p:cNvSpPr/>
          <p:nvPr/>
        </p:nvSpPr>
        <p:spPr bwMode="auto">
          <a:xfrm>
            <a:off x="368077" y="2666528"/>
            <a:ext cx="2127522" cy="2346647"/>
          </a:xfrm>
          <a:prstGeom prst="wedgeRectCallout">
            <a:avLst>
              <a:gd name="adj1" fmla="val 98427"/>
              <a:gd name="adj2" fmla="val -5348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選択されていない腕は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順番に選択されるため</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t=4</a:t>
            </a:r>
            <a:r>
              <a:rPr kumimoji="1" lang="ja-JP" altLang="en-US" sz="1600" b="1" dirty="0">
                <a:solidFill>
                  <a:schemeClr val="bg1"/>
                </a:solidFill>
                <a:latin typeface="+mn-ea"/>
                <a:ea typeface="+mn-ea"/>
              </a:rPr>
              <a:t>時点で必ず</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の腕を引く、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つまり必ず正解する</a:t>
            </a:r>
          </a:p>
        </p:txBody>
      </p:sp>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8" name="吹き出し: 四角形 7">
            <a:extLst>
              <a:ext uri="{FF2B5EF4-FFF2-40B4-BE49-F238E27FC236}">
                <a16:creationId xmlns:a16="http://schemas.microsoft.com/office/drawing/2014/main" id="{574EC5DC-071B-492C-B0E5-71C7349BA4B2}"/>
              </a:ext>
            </a:extLst>
          </p:cNvPr>
          <p:cNvSpPr/>
          <p:nvPr/>
        </p:nvSpPr>
        <p:spPr bwMode="auto">
          <a:xfrm>
            <a:off x="9048328" y="3602632"/>
            <a:ext cx="2448272" cy="2211589"/>
          </a:xfrm>
          <a:prstGeom prst="wedgeRectCallout">
            <a:avLst>
              <a:gd name="adj1" fmla="val -104254"/>
              <a:gd name="adj2" fmla="val -7436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トンプソン抽出よりも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正解率では劣るものの、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正解率は向上している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パラメータについても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不要</a:t>
            </a:r>
          </a:p>
        </p:txBody>
      </p:sp>
    </p:spTree>
    <p:extLst>
      <p:ext uri="{BB962C8B-B14F-4D97-AF65-F5344CB8AC3E}">
        <p14:creationId xmlns:p14="http://schemas.microsoft.com/office/powerpoint/2010/main" val="143587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Tree>
    <p:extLst>
      <p:ext uri="{BB962C8B-B14F-4D97-AF65-F5344CB8AC3E}">
        <p14:creationId xmlns:p14="http://schemas.microsoft.com/office/powerpoint/2010/main" val="101544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アームマシンが組み合わせを持つ場合、どのように考える？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21</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4</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ことになったが、</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5</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では、テストによって生じる損失にはどう対応するか？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4" y="2465597"/>
            <a:ext cx="3513998"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損失はどうにかなんないの？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気にせず最適な選択肢を</a:t>
            </a:r>
            <a:endParaRPr kumimoji="1" lang="en-US" altLang="ja-JP" sz="1800" dirty="0">
              <a:latin typeface="+mn-ea"/>
              <a:ea typeface="+mn-ea"/>
            </a:endParaRPr>
          </a:p>
          <a:p>
            <a:r>
              <a:rPr kumimoji="1" lang="ja-JP" altLang="en-US" sz="1800" dirty="0">
                <a:latin typeface="+mn-ea"/>
                <a:ea typeface="+mn-ea"/>
              </a:rPr>
              <a:t>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気にしつつなるべく損失が</a:t>
            </a:r>
            <a:endParaRPr kumimoji="1" lang="en-US" altLang="ja-JP" sz="1800" dirty="0">
              <a:latin typeface="+mn-ea"/>
              <a:ea typeface="+mn-ea"/>
            </a:endParaRPr>
          </a:p>
          <a:p>
            <a:r>
              <a:rPr kumimoji="1" lang="ja-JP" altLang="en-US" sz="1800" dirty="0">
                <a:latin typeface="+mn-ea"/>
                <a:ea typeface="+mn-ea"/>
              </a:rPr>
              <a:t>小さくなるようにするなら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9" y="2899807"/>
            <a:ext cx="3312288"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AB</a:t>
            </a:r>
            <a:r>
              <a:rPr kumimoji="1" lang="ja-JP" altLang="en-US" sz="3200" b="1" dirty="0">
                <a:solidFill>
                  <a:schemeClr val="bg1"/>
                </a:solidFill>
                <a:latin typeface="+mn-ea"/>
                <a:ea typeface="+mn-ea"/>
              </a:rPr>
              <a:t>テスト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9" y="4870069"/>
            <a:ext cx="3312288"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問題</a:t>
            </a:r>
          </a:p>
        </p:txBody>
      </p:sp>
    </p:spTree>
    <p:extLst>
      <p:ext uri="{BB962C8B-B14F-4D97-AF65-F5344CB8AC3E}">
        <p14:creationId xmlns:p14="http://schemas.microsoft.com/office/powerpoint/2010/main" val="4274482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8</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9</a:t>
            </a:fld>
            <a:endParaRPr lang="en-US" altLang="ja-JP" dirty="0"/>
          </a:p>
        </p:txBody>
      </p:sp>
    </p:spTree>
    <p:extLst>
      <p:ext uri="{BB962C8B-B14F-4D97-AF65-F5344CB8AC3E}">
        <p14:creationId xmlns:p14="http://schemas.microsoft.com/office/powerpoint/2010/main" val="3961302236"/>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BFBFBF"/>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31807</TotalTime>
  <Words>1210</Words>
  <Application>Microsoft Office PowerPoint</Application>
  <PresentationFormat>ワイド画面</PresentationFormat>
  <Paragraphs>260</Paragraphs>
  <Slides>22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EINOSUKE IIDA</cp:lastModifiedBy>
  <cp:revision>982</cp:revision>
  <cp:lastPrinted>2018-06-13T04:27:53Z</cp:lastPrinted>
  <dcterms:created xsi:type="dcterms:W3CDTF">2010-06-07T14:32:38Z</dcterms:created>
  <dcterms:modified xsi:type="dcterms:W3CDTF">2021-03-16T14:32:09Z</dcterms:modified>
</cp:coreProperties>
</file>